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app.xml" ContentType="application/vnd.openxmlformats-officedocument.extended-properties+xml"/>
  <Override PartName="/docProps/core.xml" ContentType="application/vnd.openxmlformats-package.core-properties+xml"/>
  <Override PartName="/ppt/_rels/presentation.xml.rels" ContentType="application/vnd.openxmlformats-package.relationships+xml"/>
  <Override PartName="/ppt/media/image6.png" ContentType="image/png"/>
  <Override PartName="/ppt/media/image5.png" ContentType="image/png"/>
  <Override PartName="/ppt/media/image4.png" ContentType="image/png"/>
  <Override PartName="/ppt/media/image3.png" ContentType="image/png"/>
  <Override PartName="/ppt/media/image1.png" ContentType="image/png"/>
  <Override PartName="/ppt/media/image2.png" ContentType="image/png"/>
  <Override PartName="/ppt/media/image7.png" ContentType="image/png"/>
  <Override PartName="/ppt/media/image8.png" ContentType="image/png"/>
  <Override PartName="/ppt/media/image9.png" ContentType="image/png"/>
  <Override PartName="/ppt/media/image17.png" ContentType="image/png"/>
  <Override PartName="/ppt/media/image15.png" ContentType="image/png"/>
  <Override PartName="/ppt/media/image10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16.jpeg" ContentType="image/jpeg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2.xml" ContentType="application/vnd.openxmlformats-officedocument.theme+xml"/>
  <Override PartName="/ppt/theme/theme1.xml" ContentType="application/vnd.openxmlformats-officedocument.theme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6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s/_rels/slide22.xml.rels" ContentType="application/vnd.openxmlformats-package.relationships+xml"/>
  <Override PartName="/ppt/slides/_rels/slide21.xml.rels" ContentType="application/vnd.openxmlformats-package.relationships+xml"/>
  <Override PartName="/ppt/slides/_rels/slide20.xml.rels" ContentType="application/vnd.openxmlformats-package.relationships+xml"/>
  <Override PartName="/ppt/slides/_rels/slide19.xml.rels" ContentType="application/vnd.openxmlformats-package.relationships+xml"/>
  <Override PartName="/ppt/slides/_rels/slide18.xml.rels" ContentType="application/vnd.openxmlformats-package.relationships+xml"/>
  <Override PartName="/ppt/slides/_rels/slide1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1.xml.rels" ContentType="application/vnd.openxmlformats-package.relationships+xml"/>
  <Override PartName="/ppt/slides/_rels/slide9.xml.rels" ContentType="application/vnd.openxmlformats-package.relationships+xml"/>
  <Override PartName="/ppt/slides/_rels/slide2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</p:sldIdLst>
  <p:sldSz cx="10080625" cy="7559675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360000" y="360000"/>
            <a:ext cx="9359640" cy="899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360000" y="1980000"/>
            <a:ext cx="9179640" cy="223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360000" y="4424400"/>
            <a:ext cx="9179640" cy="223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360000" y="360000"/>
            <a:ext cx="9359640" cy="899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360000" y="1980000"/>
            <a:ext cx="4479480" cy="223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5063760" y="1980000"/>
            <a:ext cx="4479480" cy="223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360000" y="4424400"/>
            <a:ext cx="4479480" cy="223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 type="body"/>
          </p:nvPr>
        </p:nvSpPr>
        <p:spPr>
          <a:xfrm>
            <a:off x="5063760" y="4424400"/>
            <a:ext cx="4479480" cy="223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360000" y="360000"/>
            <a:ext cx="9359640" cy="899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360000" y="1980000"/>
            <a:ext cx="2955600" cy="223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3463920" y="1980000"/>
            <a:ext cx="2955600" cy="223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6567480" y="1980000"/>
            <a:ext cx="2955600" cy="223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 type="body"/>
          </p:nvPr>
        </p:nvSpPr>
        <p:spPr>
          <a:xfrm>
            <a:off x="360000" y="4424400"/>
            <a:ext cx="2955600" cy="223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 type="body"/>
          </p:nvPr>
        </p:nvSpPr>
        <p:spPr>
          <a:xfrm>
            <a:off x="3463920" y="4424400"/>
            <a:ext cx="2955600" cy="223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 type="body"/>
          </p:nvPr>
        </p:nvSpPr>
        <p:spPr>
          <a:xfrm>
            <a:off x="6567480" y="4424400"/>
            <a:ext cx="2955600" cy="223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360000" y="360000"/>
            <a:ext cx="9359640" cy="899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subTitle"/>
          </p:nvPr>
        </p:nvSpPr>
        <p:spPr>
          <a:xfrm>
            <a:off x="360000" y="1980000"/>
            <a:ext cx="9179640" cy="4679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360000" y="360000"/>
            <a:ext cx="9359640" cy="899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360000" y="1980000"/>
            <a:ext cx="9179640" cy="4679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360000" y="360000"/>
            <a:ext cx="9359640" cy="899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360000" y="1980000"/>
            <a:ext cx="4479480" cy="4679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5063760" y="1980000"/>
            <a:ext cx="4479480" cy="4679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360000" y="360000"/>
            <a:ext cx="9359640" cy="899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subTitle"/>
          </p:nvPr>
        </p:nvSpPr>
        <p:spPr>
          <a:xfrm>
            <a:off x="360000" y="360000"/>
            <a:ext cx="9359640" cy="4171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360000" y="360000"/>
            <a:ext cx="9359640" cy="899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360000" y="1980000"/>
            <a:ext cx="4479480" cy="223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 type="body"/>
          </p:nvPr>
        </p:nvSpPr>
        <p:spPr>
          <a:xfrm>
            <a:off x="5063760" y="1980000"/>
            <a:ext cx="4479480" cy="4679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57" name="PlaceHolder 4"/>
          <p:cNvSpPr>
            <a:spLocks noGrp="1"/>
          </p:cNvSpPr>
          <p:nvPr>
            <p:ph type="body"/>
          </p:nvPr>
        </p:nvSpPr>
        <p:spPr>
          <a:xfrm>
            <a:off x="360000" y="4424400"/>
            <a:ext cx="4479480" cy="223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360000" y="360000"/>
            <a:ext cx="9359640" cy="899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360000" y="1980000"/>
            <a:ext cx="9179640" cy="4679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360000" y="360000"/>
            <a:ext cx="9359640" cy="899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360000" y="1980000"/>
            <a:ext cx="4479480" cy="4679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 type="body"/>
          </p:nvPr>
        </p:nvSpPr>
        <p:spPr>
          <a:xfrm>
            <a:off x="5063760" y="1980000"/>
            <a:ext cx="4479480" cy="223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 type="body"/>
          </p:nvPr>
        </p:nvSpPr>
        <p:spPr>
          <a:xfrm>
            <a:off x="5063760" y="4424400"/>
            <a:ext cx="4479480" cy="223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360000" y="360000"/>
            <a:ext cx="9359640" cy="899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360000" y="1980000"/>
            <a:ext cx="4479480" cy="223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5063760" y="1980000"/>
            <a:ext cx="4479480" cy="223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 type="body"/>
          </p:nvPr>
        </p:nvSpPr>
        <p:spPr>
          <a:xfrm>
            <a:off x="360000" y="4424400"/>
            <a:ext cx="9179640" cy="223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360000" y="360000"/>
            <a:ext cx="9359640" cy="899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360000" y="1980000"/>
            <a:ext cx="9179640" cy="223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360000" y="4424400"/>
            <a:ext cx="9179640" cy="223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360000" y="360000"/>
            <a:ext cx="9359640" cy="899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360000" y="1980000"/>
            <a:ext cx="4479480" cy="223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5063760" y="1980000"/>
            <a:ext cx="4479480" cy="223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360000" y="4424400"/>
            <a:ext cx="4479480" cy="223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5063760" y="4424400"/>
            <a:ext cx="4479480" cy="223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360000" y="360000"/>
            <a:ext cx="9359640" cy="899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 type="body"/>
          </p:nvPr>
        </p:nvSpPr>
        <p:spPr>
          <a:xfrm>
            <a:off x="360000" y="1980000"/>
            <a:ext cx="2955600" cy="223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 type="body"/>
          </p:nvPr>
        </p:nvSpPr>
        <p:spPr>
          <a:xfrm>
            <a:off x="3463920" y="1980000"/>
            <a:ext cx="2955600" cy="223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7" name="PlaceHolder 4"/>
          <p:cNvSpPr>
            <a:spLocks noGrp="1"/>
          </p:cNvSpPr>
          <p:nvPr>
            <p:ph type="body"/>
          </p:nvPr>
        </p:nvSpPr>
        <p:spPr>
          <a:xfrm>
            <a:off x="6567480" y="1980000"/>
            <a:ext cx="2955600" cy="223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8" name="PlaceHolder 5"/>
          <p:cNvSpPr>
            <a:spLocks noGrp="1"/>
          </p:cNvSpPr>
          <p:nvPr>
            <p:ph type="body"/>
          </p:nvPr>
        </p:nvSpPr>
        <p:spPr>
          <a:xfrm>
            <a:off x="360000" y="4424400"/>
            <a:ext cx="2955600" cy="223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9" name="PlaceHolder 6"/>
          <p:cNvSpPr>
            <a:spLocks noGrp="1"/>
          </p:cNvSpPr>
          <p:nvPr>
            <p:ph type="body"/>
          </p:nvPr>
        </p:nvSpPr>
        <p:spPr>
          <a:xfrm>
            <a:off x="3463920" y="4424400"/>
            <a:ext cx="2955600" cy="223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80" name="PlaceHolder 7"/>
          <p:cNvSpPr>
            <a:spLocks noGrp="1"/>
          </p:cNvSpPr>
          <p:nvPr>
            <p:ph type="body"/>
          </p:nvPr>
        </p:nvSpPr>
        <p:spPr>
          <a:xfrm>
            <a:off x="6567480" y="4424400"/>
            <a:ext cx="2955600" cy="223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360000" y="360000"/>
            <a:ext cx="9359640" cy="899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360000" y="1980000"/>
            <a:ext cx="9179640" cy="4679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360000" y="360000"/>
            <a:ext cx="9359640" cy="899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360000" y="1980000"/>
            <a:ext cx="4479480" cy="4679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body"/>
          </p:nvPr>
        </p:nvSpPr>
        <p:spPr>
          <a:xfrm>
            <a:off x="5063760" y="1980000"/>
            <a:ext cx="4479480" cy="4679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360000" y="360000"/>
            <a:ext cx="9359640" cy="899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360000" y="360000"/>
            <a:ext cx="9359640" cy="4171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360000" y="360000"/>
            <a:ext cx="9359640" cy="899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360000" y="1980000"/>
            <a:ext cx="4479480" cy="223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5063760" y="1980000"/>
            <a:ext cx="4479480" cy="4679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 type="body"/>
          </p:nvPr>
        </p:nvSpPr>
        <p:spPr>
          <a:xfrm>
            <a:off x="360000" y="4424400"/>
            <a:ext cx="4479480" cy="223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360000" y="360000"/>
            <a:ext cx="9359640" cy="899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360000" y="1980000"/>
            <a:ext cx="4479480" cy="4679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5063760" y="1980000"/>
            <a:ext cx="4479480" cy="223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5063760" y="4424400"/>
            <a:ext cx="4479480" cy="223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360000" y="360000"/>
            <a:ext cx="9359640" cy="899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360000" y="1980000"/>
            <a:ext cx="4479480" cy="223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5063760" y="1980000"/>
            <a:ext cx="4479480" cy="223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360000" y="4424400"/>
            <a:ext cx="9179640" cy="223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0" y="3150000"/>
            <a:ext cx="9719640" cy="1259640"/>
          </a:xfrm>
          <a:prstGeom prst="rect">
            <a:avLst/>
          </a:prstGeom>
          <a:solidFill>
            <a:srgbClr val="e74c3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" name="PlaceHolder 2"/>
          <p:cNvSpPr>
            <a:spLocks noGrp="1"/>
          </p:cNvSpPr>
          <p:nvPr>
            <p:ph type="title"/>
          </p:nvPr>
        </p:nvSpPr>
        <p:spPr>
          <a:xfrm>
            <a:off x="360000" y="360000"/>
            <a:ext cx="9359640" cy="89964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en-IN" sz="1800" spc="-1" strike="noStrike">
                <a:latin typeface="Arial"/>
              </a:rPr>
              <a:t>Click to edit the title text format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Arial"/>
              </a:rPr>
              <a:t>Click to edit the outline text format</a:t>
            </a:r>
            <a:endParaRPr b="0" lang="en-IN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800" spc="-1" strike="noStrike">
                <a:latin typeface="Arial"/>
              </a:rPr>
              <a:t>Second Outline Level</a:t>
            </a:r>
            <a:endParaRPr b="0" lang="en-IN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latin typeface="Arial"/>
              </a:rPr>
              <a:t>Third Outline Level</a:t>
            </a:r>
            <a:endParaRPr b="0" lang="en-IN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latin typeface="Arial"/>
              </a:rPr>
              <a:t>Fourth Outline Level</a:t>
            </a:r>
            <a:endParaRPr b="0" lang="en-IN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Fifth Outline Level</a:t>
            </a:r>
            <a:endParaRPr b="0" lang="en-IN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Sixth Outline Level</a:t>
            </a:r>
            <a:endParaRPr b="0" lang="en-IN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Seventh Outline Level</a:t>
            </a:r>
            <a:endParaRPr b="0" lang="en-IN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CustomShape 1"/>
          <p:cNvSpPr/>
          <p:nvPr/>
        </p:nvSpPr>
        <p:spPr>
          <a:xfrm>
            <a:off x="0" y="180000"/>
            <a:ext cx="9719640" cy="125964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" name="CustomShape 2"/>
          <p:cNvSpPr/>
          <p:nvPr/>
        </p:nvSpPr>
        <p:spPr>
          <a:xfrm>
            <a:off x="7560000" y="6840000"/>
            <a:ext cx="2519640" cy="53964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1" name="CustomShape 3"/>
          <p:cNvSpPr/>
          <p:nvPr/>
        </p:nvSpPr>
        <p:spPr>
          <a:xfrm>
            <a:off x="900000" y="6840000"/>
            <a:ext cx="6479640" cy="539640"/>
          </a:xfrm>
          <a:prstGeom prst="rect">
            <a:avLst/>
          </a:prstGeom>
          <a:solidFill>
            <a:srgbClr val="bdc3c7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" name="CustomShape 4"/>
          <p:cNvSpPr/>
          <p:nvPr/>
        </p:nvSpPr>
        <p:spPr>
          <a:xfrm>
            <a:off x="180000" y="6840000"/>
            <a:ext cx="539640" cy="539640"/>
          </a:xfrm>
          <a:prstGeom prst="rect">
            <a:avLst/>
          </a:prstGeom>
          <a:noFill/>
          <a:ln w="720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" name="PlaceHolder 5"/>
          <p:cNvSpPr>
            <a:spLocks noGrp="1"/>
          </p:cNvSpPr>
          <p:nvPr>
            <p:ph type="title"/>
          </p:nvPr>
        </p:nvSpPr>
        <p:spPr>
          <a:xfrm>
            <a:off x="360000" y="360000"/>
            <a:ext cx="9359640" cy="89964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en-IN" sz="1800" spc="-1" strike="noStrike">
                <a:latin typeface="Arial"/>
              </a:rPr>
              <a:t>Click to edit the title text format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44" name="PlaceHolder 6"/>
          <p:cNvSpPr>
            <a:spLocks noGrp="1"/>
          </p:cNvSpPr>
          <p:nvPr>
            <p:ph type="body"/>
          </p:nvPr>
        </p:nvSpPr>
        <p:spPr>
          <a:xfrm>
            <a:off x="360000" y="1980000"/>
            <a:ext cx="9179640" cy="4679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latin typeface="Arial"/>
              </a:rPr>
              <a:t>Click to edit the outline text format</a:t>
            </a:r>
            <a:endParaRPr b="0" lang="en-IN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800" spc="-1" strike="noStrike">
                <a:latin typeface="Arial"/>
              </a:rPr>
              <a:t>Second Outline Level</a:t>
            </a:r>
            <a:endParaRPr b="0" lang="en-IN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latin typeface="Arial"/>
              </a:rPr>
              <a:t>Third Outline Level</a:t>
            </a:r>
            <a:endParaRPr b="0" lang="en-IN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800" spc="-1" strike="noStrike">
                <a:latin typeface="Arial"/>
              </a:rPr>
              <a:t>Fourth Outline Level</a:t>
            </a:r>
            <a:endParaRPr b="0" lang="en-IN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latin typeface="Arial"/>
              </a:rPr>
              <a:t>Fifth Outline Level</a:t>
            </a:r>
            <a:endParaRPr b="0" lang="en-IN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latin typeface="Arial"/>
              </a:rPr>
              <a:t>Sixth Outline Level</a:t>
            </a:r>
            <a:endParaRPr b="0" lang="en-IN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latin typeface="Arial"/>
              </a:rPr>
              <a:t>Seventh Outline Level</a:t>
            </a:r>
            <a:endParaRPr b="0" lang="en-IN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16.jpeg"/><Relationship Id="rId2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2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CustomShape 1"/>
          <p:cNvSpPr/>
          <p:nvPr/>
        </p:nvSpPr>
        <p:spPr>
          <a:xfrm>
            <a:off x="360000" y="3330000"/>
            <a:ext cx="9359640" cy="899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>
              <a:lnSpc>
                <a:spcPct val="100000"/>
              </a:lnSpc>
            </a:pPr>
            <a:r>
              <a:rPr b="1" lang="en-IN" sz="3200" spc="-1" strike="noStrike">
                <a:solidFill>
                  <a:srgbClr val="ffffff"/>
                </a:solidFill>
                <a:latin typeface="Source Sans Pro Black"/>
              </a:rPr>
              <a:t>Convolutional Neural Networks</a:t>
            </a:r>
            <a:endParaRPr b="0" lang="en-IN" sz="3200" spc="-1" strike="noStrike">
              <a:latin typeface="Arial"/>
            </a:endParaRPr>
          </a:p>
        </p:txBody>
      </p:sp>
      <p:sp>
        <p:nvSpPr>
          <p:cNvPr id="82" name="CustomShape 2"/>
          <p:cNvSpPr/>
          <p:nvPr/>
        </p:nvSpPr>
        <p:spPr>
          <a:xfrm>
            <a:off x="540000" y="4680000"/>
            <a:ext cx="9179640" cy="2519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CustomShape 1"/>
          <p:cNvSpPr/>
          <p:nvPr/>
        </p:nvSpPr>
        <p:spPr>
          <a:xfrm>
            <a:off x="360000" y="360000"/>
            <a:ext cx="9359640" cy="899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>
              <a:lnSpc>
                <a:spcPct val="100000"/>
              </a:lnSpc>
            </a:pPr>
            <a:r>
              <a:rPr b="1" lang="en-IN" sz="3200" spc="-1" strike="noStrike">
                <a:solidFill>
                  <a:srgbClr val="ffffff"/>
                </a:solidFill>
                <a:latin typeface="Source Sans Pro Black"/>
              </a:rPr>
              <a:t>Why Convolution?</a:t>
            </a:r>
            <a:endParaRPr b="0" lang="en-IN" sz="3200" spc="-1" strike="noStrike">
              <a:latin typeface="Arial"/>
            </a:endParaRPr>
          </a:p>
        </p:txBody>
      </p:sp>
      <p:sp>
        <p:nvSpPr>
          <p:cNvPr id="103" name="CustomShape 2"/>
          <p:cNvSpPr/>
          <p:nvPr/>
        </p:nvSpPr>
        <p:spPr>
          <a:xfrm>
            <a:off x="360000" y="1980000"/>
            <a:ext cx="9179640" cy="4679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>
              <a:lnSpc>
                <a:spcPct val="100000"/>
              </a:lnSpc>
              <a:spcAft>
                <a:spcPts val="1142"/>
              </a:spcAft>
            </a:pPr>
            <a:r>
              <a:rPr b="1" lang="en-IN" sz="2600" spc="-1" strike="noStrike">
                <a:solidFill>
                  <a:srgbClr val="1c1c1c"/>
                </a:solidFill>
                <a:latin typeface="Source Sans Pro Semibold"/>
              </a:rPr>
              <a:t>Convolution essentially slides a 2D Filter over the images, and selects the most important features from the image, forming a 2D output matrix, known as a </a:t>
            </a:r>
            <a:r>
              <a:rPr b="1" lang="en-IN" sz="2600" spc="-1" strike="noStrike" u="sng">
                <a:solidFill>
                  <a:srgbClr val="1c1c1c"/>
                </a:solidFill>
                <a:uFillTx/>
                <a:latin typeface="Source Sans Pro Semibold"/>
              </a:rPr>
              <a:t>feature map.</a:t>
            </a:r>
            <a:endParaRPr b="0" lang="en-IN" sz="2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2"/>
              </a:spcAft>
            </a:pPr>
            <a:r>
              <a:rPr b="1" lang="en-IN" sz="2600" spc="-1" strike="noStrike">
                <a:solidFill>
                  <a:srgbClr val="1c1c1c"/>
                </a:solidFill>
                <a:latin typeface="Source Sans Pro Semibold"/>
              </a:rPr>
              <a:t>For images with large number of pixels, it is beneficial, as the parameters/weights are shared across all the pixels. </a:t>
            </a:r>
            <a:endParaRPr b="0" lang="en-IN" sz="2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2"/>
              </a:spcAft>
            </a:pPr>
            <a:r>
              <a:rPr b="1" lang="en-IN" sz="2600" spc="-1" strike="noStrike">
                <a:solidFill>
                  <a:srgbClr val="1c1c1c"/>
                </a:solidFill>
                <a:latin typeface="Source Sans Pro Semibold"/>
              </a:rPr>
              <a:t>Convolution filters concentrate important features, and reduce the dimensions of the input image. </a:t>
            </a:r>
            <a:endParaRPr b="0" lang="en-IN" sz="2600" spc="-1" strike="noStrike">
              <a:latin typeface="Arial"/>
            </a:endParaRPr>
          </a:p>
        </p:txBody>
      </p:sp>
    </p:spTree>
  </p:cSld>
  <p:timing>
    <p:tnLst>
      <p:par>
        <p:cTn id="17" dur="indefinite" restart="never" nodeType="tmRoot">
          <p:childTnLst>
            <p:seq>
              <p:cTn id="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CustomShape 1"/>
          <p:cNvSpPr/>
          <p:nvPr/>
        </p:nvSpPr>
        <p:spPr>
          <a:xfrm>
            <a:off x="360000" y="360000"/>
            <a:ext cx="9359640" cy="899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>
              <a:lnSpc>
                <a:spcPct val="100000"/>
              </a:lnSpc>
            </a:pPr>
            <a:r>
              <a:rPr b="1" lang="en-IN" sz="3200" spc="-1" strike="noStrike">
                <a:solidFill>
                  <a:srgbClr val="ffffff"/>
                </a:solidFill>
                <a:latin typeface="Source Sans Pro Black"/>
              </a:rPr>
              <a:t>Static vs Dynamic Kernels</a:t>
            </a:r>
            <a:endParaRPr b="0" lang="en-IN" sz="3200" spc="-1" strike="noStrike">
              <a:latin typeface="Arial"/>
            </a:endParaRPr>
          </a:p>
        </p:txBody>
      </p:sp>
      <p:sp>
        <p:nvSpPr>
          <p:cNvPr id="105" name="CustomShape 2"/>
          <p:cNvSpPr/>
          <p:nvPr/>
        </p:nvSpPr>
        <p:spPr>
          <a:xfrm>
            <a:off x="360000" y="1980000"/>
            <a:ext cx="9179640" cy="4679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>
              <a:lnSpc>
                <a:spcPct val="100000"/>
              </a:lnSpc>
              <a:spcAft>
                <a:spcPts val="1142"/>
              </a:spcAft>
            </a:pPr>
            <a:r>
              <a:rPr b="1" lang="en-IN" sz="2600" spc="-1" strike="noStrike">
                <a:solidFill>
                  <a:srgbClr val="1c1c1c"/>
                </a:solidFill>
                <a:latin typeface="Source Sans Pro Semibold"/>
              </a:rPr>
              <a:t>Static Kernel: Fixed Weights</a:t>
            </a:r>
            <a:endParaRPr b="0" lang="en-IN" sz="2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2"/>
              </a:spcAft>
            </a:pPr>
            <a:r>
              <a:rPr b="1" lang="en-IN" sz="2600" spc="-1" strike="noStrike">
                <a:solidFill>
                  <a:srgbClr val="1c1c1c"/>
                </a:solidFill>
                <a:latin typeface="Source Sans Pro Semibold"/>
              </a:rPr>
              <a:t>Used for calculating specific features in an image. </a:t>
            </a:r>
            <a:endParaRPr b="0" lang="en-IN" sz="2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2"/>
              </a:spcAft>
            </a:pPr>
            <a:r>
              <a:rPr b="1" lang="en-IN" sz="2600" spc="-1" strike="noStrike">
                <a:solidFill>
                  <a:srgbClr val="1c1c1c"/>
                </a:solidFill>
                <a:latin typeface="Source Sans Pro Semibold"/>
              </a:rPr>
              <a:t>Example: Sobel Kernels- Detects Edges</a:t>
            </a:r>
            <a:endParaRPr b="0" lang="en-IN" sz="2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2"/>
              </a:spcAft>
            </a:pPr>
            <a:r>
              <a:rPr b="1" lang="en-IN" sz="2600" spc="-1" strike="noStrike">
                <a:solidFill>
                  <a:srgbClr val="1c1c1c"/>
                </a:solidFill>
                <a:latin typeface="Source Sans Pro Semibold"/>
              </a:rPr>
              <a:t> </a:t>
            </a:r>
            <a:endParaRPr b="0" lang="en-IN" sz="2600" spc="-1" strike="noStrike">
              <a:latin typeface="Arial"/>
            </a:endParaRPr>
          </a:p>
        </p:txBody>
      </p:sp>
      <p:pic>
        <p:nvPicPr>
          <p:cNvPr id="106" name="" descr=""/>
          <p:cNvPicPr/>
          <p:nvPr/>
        </p:nvPicPr>
        <p:blipFill>
          <a:blip r:embed="rId1"/>
          <a:stretch/>
        </p:blipFill>
        <p:spPr>
          <a:xfrm>
            <a:off x="504000" y="3888000"/>
            <a:ext cx="5831640" cy="27208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9" dur="indefinite" restart="never" nodeType="tmRoot">
          <p:childTnLst>
            <p:seq>
              <p:cTn id="2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CustomShape 1"/>
          <p:cNvSpPr/>
          <p:nvPr/>
        </p:nvSpPr>
        <p:spPr>
          <a:xfrm>
            <a:off x="360000" y="360000"/>
            <a:ext cx="9359640" cy="899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>
              <a:lnSpc>
                <a:spcPct val="100000"/>
              </a:lnSpc>
            </a:pPr>
            <a:r>
              <a:rPr b="1" lang="en-IN" sz="3200" spc="-1" strike="noStrike">
                <a:solidFill>
                  <a:srgbClr val="ffffff"/>
                </a:solidFill>
                <a:latin typeface="Source Sans Pro Black"/>
              </a:rPr>
              <a:t>Sobel Kernels: Example of Static Filters</a:t>
            </a:r>
            <a:endParaRPr b="0" lang="en-IN" sz="3200" spc="-1" strike="noStrike">
              <a:latin typeface="Arial"/>
            </a:endParaRPr>
          </a:p>
        </p:txBody>
      </p:sp>
      <p:sp>
        <p:nvSpPr>
          <p:cNvPr id="108" name="CustomShape 2"/>
          <p:cNvSpPr/>
          <p:nvPr/>
        </p:nvSpPr>
        <p:spPr>
          <a:xfrm>
            <a:off x="360000" y="1980000"/>
            <a:ext cx="9179640" cy="4679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09" name="" descr=""/>
          <p:cNvPicPr/>
          <p:nvPr/>
        </p:nvPicPr>
        <p:blipFill>
          <a:blip r:embed="rId1"/>
          <a:stretch/>
        </p:blipFill>
        <p:spPr>
          <a:xfrm>
            <a:off x="72000" y="1698840"/>
            <a:ext cx="9647640" cy="46468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1" dur="indefinite" restart="never" nodeType="tmRoot">
          <p:childTnLst>
            <p:seq>
              <p:cTn id="2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CustomShape 1"/>
          <p:cNvSpPr/>
          <p:nvPr/>
        </p:nvSpPr>
        <p:spPr>
          <a:xfrm>
            <a:off x="360000" y="360000"/>
            <a:ext cx="9359640" cy="899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>
              <a:lnSpc>
                <a:spcPct val="100000"/>
              </a:lnSpc>
            </a:pPr>
            <a:r>
              <a:rPr b="1" lang="en-IN" sz="3200" spc="-1" strike="noStrike">
                <a:solidFill>
                  <a:srgbClr val="ffffff"/>
                </a:solidFill>
                <a:latin typeface="Source Sans Pro Black"/>
              </a:rPr>
              <a:t>Dynamic Kernels</a:t>
            </a:r>
            <a:endParaRPr b="0" lang="en-IN" sz="3200" spc="-1" strike="noStrike">
              <a:latin typeface="Arial"/>
            </a:endParaRPr>
          </a:p>
        </p:txBody>
      </p:sp>
      <p:sp>
        <p:nvSpPr>
          <p:cNvPr id="111" name="CustomShape 2"/>
          <p:cNvSpPr/>
          <p:nvPr/>
        </p:nvSpPr>
        <p:spPr>
          <a:xfrm>
            <a:off x="360000" y="1980000"/>
            <a:ext cx="9179640" cy="4679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>
              <a:lnSpc>
                <a:spcPct val="100000"/>
              </a:lnSpc>
              <a:spcAft>
                <a:spcPts val="1142"/>
              </a:spcAft>
            </a:pPr>
            <a:r>
              <a:rPr b="1" lang="en-IN" sz="2600" spc="-1" strike="noStrike">
                <a:solidFill>
                  <a:srgbClr val="1c1c1c"/>
                </a:solidFill>
                <a:latin typeface="Source Sans Pro Semibold"/>
              </a:rPr>
              <a:t>It has Variable Weights.</a:t>
            </a:r>
            <a:endParaRPr b="0" lang="en-IN" sz="2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2"/>
              </a:spcAft>
            </a:pPr>
            <a:r>
              <a:rPr b="1" lang="en-IN" sz="2600" spc="-1" strike="noStrike">
                <a:solidFill>
                  <a:srgbClr val="1c1c1c"/>
                </a:solidFill>
                <a:latin typeface="Source Sans Pro Semibold"/>
              </a:rPr>
              <a:t>It can update weights through backpropagation.</a:t>
            </a:r>
            <a:endParaRPr b="0" lang="en-IN" sz="2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2"/>
              </a:spcAft>
            </a:pPr>
            <a:r>
              <a:rPr b="1" lang="en-IN" sz="2600" spc="-1" strike="noStrike">
                <a:solidFill>
                  <a:srgbClr val="1c1c1c"/>
                </a:solidFill>
                <a:latin typeface="Source Sans Pro Semibold"/>
              </a:rPr>
              <a:t> </a:t>
            </a:r>
            <a:endParaRPr b="0" lang="en-IN" sz="2600" spc="-1" strike="noStrike">
              <a:latin typeface="Arial"/>
            </a:endParaRPr>
          </a:p>
        </p:txBody>
      </p:sp>
    </p:spTree>
  </p:cSld>
  <p:timing>
    <p:tnLst>
      <p:par>
        <p:cTn id="23" dur="indefinite" restart="never" nodeType="tmRoot">
          <p:childTnLst>
            <p:seq>
              <p:cTn id="2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CustomShape 1"/>
          <p:cNvSpPr/>
          <p:nvPr/>
        </p:nvSpPr>
        <p:spPr>
          <a:xfrm>
            <a:off x="360000" y="360000"/>
            <a:ext cx="9359640" cy="899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>
              <a:lnSpc>
                <a:spcPct val="100000"/>
              </a:lnSpc>
            </a:pPr>
            <a:r>
              <a:rPr b="1" lang="en-IN" sz="3200" spc="-1" strike="noStrike">
                <a:solidFill>
                  <a:srgbClr val="ffffff"/>
                </a:solidFill>
                <a:latin typeface="Source Sans Pro Black"/>
              </a:rPr>
              <a:t>Dynamic Kernels</a:t>
            </a:r>
            <a:endParaRPr b="0" lang="en-IN" sz="3200" spc="-1" strike="noStrike">
              <a:latin typeface="Arial"/>
            </a:endParaRPr>
          </a:p>
        </p:txBody>
      </p:sp>
      <p:sp>
        <p:nvSpPr>
          <p:cNvPr id="113" name="CustomShape 2"/>
          <p:cNvSpPr/>
          <p:nvPr/>
        </p:nvSpPr>
        <p:spPr>
          <a:xfrm>
            <a:off x="360000" y="1980000"/>
            <a:ext cx="9179640" cy="4679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14" name="" descr=""/>
          <p:cNvPicPr/>
          <p:nvPr/>
        </p:nvPicPr>
        <p:blipFill>
          <a:blip r:embed="rId1"/>
          <a:stretch/>
        </p:blipFill>
        <p:spPr>
          <a:xfrm>
            <a:off x="1944000" y="1447200"/>
            <a:ext cx="5615640" cy="53204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5" dur="indefinite" restart="never" nodeType="tmRoot">
          <p:childTnLst>
            <p:seq>
              <p:cTn id="2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CustomShape 1"/>
          <p:cNvSpPr/>
          <p:nvPr/>
        </p:nvSpPr>
        <p:spPr>
          <a:xfrm>
            <a:off x="360000" y="360000"/>
            <a:ext cx="9359640" cy="899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>
              <a:lnSpc>
                <a:spcPct val="100000"/>
              </a:lnSpc>
            </a:pPr>
            <a:r>
              <a:rPr b="1" lang="en-IN" sz="3200" spc="-1" strike="noStrike">
                <a:solidFill>
                  <a:srgbClr val="ffffff"/>
                </a:solidFill>
                <a:latin typeface="Source Sans Pro Black"/>
              </a:rPr>
              <a:t>Pooling</a:t>
            </a:r>
            <a:endParaRPr b="0" lang="en-IN" sz="3200" spc="-1" strike="noStrike">
              <a:latin typeface="Arial"/>
            </a:endParaRPr>
          </a:p>
        </p:txBody>
      </p:sp>
      <p:sp>
        <p:nvSpPr>
          <p:cNvPr id="116" name="CustomShape 2"/>
          <p:cNvSpPr/>
          <p:nvPr/>
        </p:nvSpPr>
        <p:spPr>
          <a:xfrm>
            <a:off x="360000" y="1980000"/>
            <a:ext cx="9179640" cy="4679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17" name="" descr=""/>
          <p:cNvPicPr/>
          <p:nvPr/>
        </p:nvPicPr>
        <p:blipFill>
          <a:blip r:embed="rId1"/>
          <a:stretch/>
        </p:blipFill>
        <p:spPr>
          <a:xfrm>
            <a:off x="2376000" y="1824480"/>
            <a:ext cx="4923720" cy="42951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7" dur="indefinite" restart="never" nodeType="tmRoot">
          <p:childTnLst>
            <p:seq>
              <p:cTn id="2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CustomShape 1"/>
          <p:cNvSpPr/>
          <p:nvPr/>
        </p:nvSpPr>
        <p:spPr>
          <a:xfrm>
            <a:off x="360000" y="360000"/>
            <a:ext cx="9359640" cy="899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>
              <a:lnSpc>
                <a:spcPct val="100000"/>
              </a:lnSpc>
            </a:pPr>
            <a:r>
              <a:rPr b="1" lang="en-IN" sz="3200" spc="-1" strike="noStrike">
                <a:solidFill>
                  <a:srgbClr val="ffffff"/>
                </a:solidFill>
                <a:latin typeface="Source Sans Pro Black"/>
              </a:rPr>
              <a:t>Padding</a:t>
            </a:r>
            <a:endParaRPr b="0" lang="en-IN" sz="3200" spc="-1" strike="noStrike">
              <a:latin typeface="Arial"/>
            </a:endParaRPr>
          </a:p>
        </p:txBody>
      </p:sp>
      <p:sp>
        <p:nvSpPr>
          <p:cNvPr id="119" name="CustomShape 2"/>
          <p:cNvSpPr/>
          <p:nvPr/>
        </p:nvSpPr>
        <p:spPr>
          <a:xfrm>
            <a:off x="360000" y="1980000"/>
            <a:ext cx="9179640" cy="4679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20" name="" descr=""/>
          <p:cNvPicPr/>
          <p:nvPr/>
        </p:nvPicPr>
        <p:blipFill>
          <a:blip r:embed="rId1"/>
          <a:stretch/>
        </p:blipFill>
        <p:spPr>
          <a:xfrm>
            <a:off x="2859120" y="2076840"/>
            <a:ext cx="3780720" cy="32853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9" dur="indefinite" restart="never" nodeType="tmRoot">
          <p:childTnLst>
            <p:seq>
              <p:cTn id="3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CustomShape 1"/>
          <p:cNvSpPr/>
          <p:nvPr/>
        </p:nvSpPr>
        <p:spPr>
          <a:xfrm>
            <a:off x="360000" y="360000"/>
            <a:ext cx="9359640" cy="899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>
              <a:lnSpc>
                <a:spcPct val="100000"/>
              </a:lnSpc>
            </a:pPr>
            <a:r>
              <a:rPr b="1" lang="en-IN" sz="3200" spc="-1" strike="noStrike">
                <a:solidFill>
                  <a:srgbClr val="ffffff"/>
                </a:solidFill>
                <a:latin typeface="Source Sans Pro Black"/>
              </a:rPr>
              <a:t>Stride</a:t>
            </a:r>
            <a:endParaRPr b="0" lang="en-IN" sz="3200" spc="-1" strike="noStrike">
              <a:latin typeface="Arial"/>
            </a:endParaRPr>
          </a:p>
        </p:txBody>
      </p:sp>
      <p:sp>
        <p:nvSpPr>
          <p:cNvPr id="122" name="CustomShape 2"/>
          <p:cNvSpPr/>
          <p:nvPr/>
        </p:nvSpPr>
        <p:spPr>
          <a:xfrm>
            <a:off x="360000" y="1980000"/>
            <a:ext cx="9179640" cy="4679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23" name="" descr=""/>
          <p:cNvPicPr/>
          <p:nvPr/>
        </p:nvPicPr>
        <p:blipFill>
          <a:blip r:embed="rId1"/>
          <a:stretch/>
        </p:blipFill>
        <p:spPr>
          <a:xfrm>
            <a:off x="309600" y="1631160"/>
            <a:ext cx="9143280" cy="51426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1" dur="indefinite" restart="never" nodeType="tmRoot">
          <p:childTnLst>
            <p:seq>
              <p:cTn id="3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CustomShape 1"/>
          <p:cNvSpPr/>
          <p:nvPr/>
        </p:nvSpPr>
        <p:spPr>
          <a:xfrm>
            <a:off x="360000" y="360000"/>
            <a:ext cx="9359640" cy="899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>
              <a:lnSpc>
                <a:spcPct val="100000"/>
              </a:lnSpc>
            </a:pPr>
            <a:r>
              <a:rPr b="1" lang="en-IN" sz="3200" spc="-1" strike="noStrike">
                <a:solidFill>
                  <a:srgbClr val="ffffff"/>
                </a:solidFill>
                <a:latin typeface="Source Sans Pro Black"/>
              </a:rPr>
              <a:t>Building a CNN</a:t>
            </a:r>
            <a:endParaRPr b="0" lang="en-IN" sz="3200" spc="-1" strike="noStrike">
              <a:latin typeface="Arial"/>
            </a:endParaRPr>
          </a:p>
        </p:txBody>
      </p:sp>
      <p:sp>
        <p:nvSpPr>
          <p:cNvPr id="125" name="CustomShape 2"/>
          <p:cNvSpPr/>
          <p:nvPr/>
        </p:nvSpPr>
        <p:spPr>
          <a:xfrm>
            <a:off x="360000" y="1980000"/>
            <a:ext cx="9179640" cy="4679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26" name="" descr=""/>
          <p:cNvPicPr/>
          <p:nvPr/>
        </p:nvPicPr>
        <p:blipFill>
          <a:blip r:embed="rId1"/>
          <a:stretch/>
        </p:blipFill>
        <p:spPr>
          <a:xfrm>
            <a:off x="104400" y="1556280"/>
            <a:ext cx="9719280" cy="5202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3" dur="indefinite" restart="never" nodeType="tmRoot">
          <p:childTnLst>
            <p:seq>
              <p:cTn id="3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CustomShape 1"/>
          <p:cNvSpPr/>
          <p:nvPr/>
        </p:nvSpPr>
        <p:spPr>
          <a:xfrm>
            <a:off x="360000" y="360000"/>
            <a:ext cx="9359640" cy="899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>
              <a:lnSpc>
                <a:spcPct val="100000"/>
              </a:lnSpc>
            </a:pPr>
            <a:r>
              <a:rPr b="1" lang="en-IN" sz="3200" spc="-1" strike="noStrike">
                <a:solidFill>
                  <a:srgbClr val="ffffff"/>
                </a:solidFill>
                <a:latin typeface="Source Sans Pro Black"/>
              </a:rPr>
              <a:t>Visualizing Convolutional Neural Networks</a:t>
            </a:r>
            <a:endParaRPr b="0" lang="en-IN" sz="3200" spc="-1" strike="noStrike">
              <a:latin typeface="Arial"/>
            </a:endParaRPr>
          </a:p>
        </p:txBody>
      </p:sp>
      <p:sp>
        <p:nvSpPr>
          <p:cNvPr id="128" name="CustomShape 2"/>
          <p:cNvSpPr/>
          <p:nvPr/>
        </p:nvSpPr>
        <p:spPr>
          <a:xfrm>
            <a:off x="360000" y="1980000"/>
            <a:ext cx="9179640" cy="4679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29" name="" descr=""/>
          <p:cNvPicPr/>
          <p:nvPr/>
        </p:nvPicPr>
        <p:blipFill>
          <a:blip r:embed="rId1"/>
          <a:stretch/>
        </p:blipFill>
        <p:spPr>
          <a:xfrm>
            <a:off x="936720" y="1872000"/>
            <a:ext cx="7990920" cy="45428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5" dur="indefinite" restart="never" nodeType="tmRoot">
          <p:childTnLst>
            <p:seq>
              <p:cTn id="3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CustomShape 1"/>
          <p:cNvSpPr/>
          <p:nvPr/>
        </p:nvSpPr>
        <p:spPr>
          <a:xfrm>
            <a:off x="360000" y="360000"/>
            <a:ext cx="9359640" cy="899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>
              <a:lnSpc>
                <a:spcPct val="100000"/>
              </a:lnSpc>
            </a:pPr>
            <a:r>
              <a:rPr b="1" lang="en-IN" sz="3200" spc="-1" strike="noStrike">
                <a:solidFill>
                  <a:srgbClr val="ffffff"/>
                </a:solidFill>
                <a:latin typeface="Source Sans Pro Black"/>
              </a:rPr>
              <a:t>A Quick Recap</a:t>
            </a:r>
            <a:endParaRPr b="0" lang="en-IN" sz="3200" spc="-1" strike="noStrike">
              <a:latin typeface="Arial"/>
            </a:endParaRPr>
          </a:p>
        </p:txBody>
      </p:sp>
      <p:sp>
        <p:nvSpPr>
          <p:cNvPr id="84" name="CustomShape 2"/>
          <p:cNvSpPr/>
          <p:nvPr/>
        </p:nvSpPr>
        <p:spPr>
          <a:xfrm>
            <a:off x="1150560" y="1980000"/>
            <a:ext cx="7598160" cy="4679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216000" indent="-215640">
              <a:lnSpc>
                <a:spcPct val="100000"/>
              </a:lnSpc>
              <a:spcAft>
                <a:spcPts val="114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IN" sz="2600" spc="-1" strike="noStrike">
                <a:solidFill>
                  <a:srgbClr val="1c1c1c"/>
                </a:solidFill>
                <a:latin typeface="Source Sans Pro Semibold"/>
              </a:rPr>
              <a:t>Machine Learning</a:t>
            </a:r>
            <a:endParaRPr b="0" lang="en-IN" sz="26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spcAft>
                <a:spcPts val="114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IN" sz="2600" spc="-1" strike="noStrike">
                <a:solidFill>
                  <a:srgbClr val="1c1c1c"/>
                </a:solidFill>
                <a:latin typeface="Source Sans Pro Semibold"/>
              </a:rPr>
              <a:t>Regression vs Classification</a:t>
            </a:r>
            <a:endParaRPr b="0" lang="en-IN" sz="26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spcAft>
                <a:spcPts val="114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IN" sz="2600" spc="-1" strike="noStrike">
                <a:solidFill>
                  <a:srgbClr val="1c1c1c"/>
                </a:solidFill>
                <a:latin typeface="Source Sans Pro Semibold"/>
              </a:rPr>
              <a:t>Logistic Regression</a:t>
            </a:r>
            <a:endParaRPr b="0" lang="en-IN" sz="26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spcAft>
                <a:spcPts val="114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IN" sz="2600" spc="-1" strike="noStrike">
                <a:solidFill>
                  <a:srgbClr val="1c1c1c"/>
                </a:solidFill>
                <a:latin typeface="Source Sans Pro Semibold"/>
              </a:rPr>
              <a:t>Deep Learning </a:t>
            </a:r>
            <a:endParaRPr b="0" lang="en-IN" sz="26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spcAft>
                <a:spcPts val="114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IN" sz="2600" spc="-1" strike="noStrike">
                <a:solidFill>
                  <a:srgbClr val="1c1c1c"/>
                </a:solidFill>
                <a:latin typeface="Source Sans Pro Semibold"/>
              </a:rPr>
              <a:t>Feedfoward Neural Network</a:t>
            </a:r>
            <a:endParaRPr b="0" lang="en-IN" sz="26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spcAft>
                <a:spcPts val="114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IN" sz="2600" spc="-1" strike="noStrike">
                <a:solidFill>
                  <a:srgbClr val="1c1c1c"/>
                </a:solidFill>
                <a:latin typeface="Source Sans Pro Semibold"/>
              </a:rPr>
              <a:t>Backpropagation</a:t>
            </a:r>
            <a:endParaRPr b="0" lang="en-IN" sz="2600" spc="-1" strike="noStrike">
              <a:latin typeface="Arial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TextShape 1"/>
          <p:cNvSpPr txBox="1"/>
          <p:nvPr/>
        </p:nvSpPr>
        <p:spPr>
          <a:xfrm>
            <a:off x="360000" y="360000"/>
            <a:ext cx="9359640" cy="8996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IN" sz="4400" spc="-1" strike="noStrike">
                <a:latin typeface="Arial"/>
              </a:rPr>
              <a:t>LeNet</a:t>
            </a:r>
            <a:endParaRPr b="0" lang="en-IN" sz="4400" spc="-1" strike="noStrike">
              <a:latin typeface="Arial"/>
            </a:endParaRPr>
          </a:p>
        </p:txBody>
      </p:sp>
      <p:pic>
        <p:nvPicPr>
          <p:cNvPr id="131" name="" descr=""/>
          <p:cNvPicPr/>
          <p:nvPr/>
        </p:nvPicPr>
        <p:blipFill>
          <a:blip r:embed="rId1"/>
          <a:stretch/>
        </p:blipFill>
        <p:spPr>
          <a:xfrm>
            <a:off x="360" y="1432080"/>
            <a:ext cx="10080360" cy="5335920"/>
          </a:xfrm>
          <a:prstGeom prst="rect">
            <a:avLst/>
          </a:prstGeom>
          <a:ln>
            <a:noFill/>
          </a:ln>
        </p:spPr>
      </p:pic>
    </p:spTree>
  </p:cSld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TextShape 1"/>
          <p:cNvSpPr txBox="1"/>
          <p:nvPr/>
        </p:nvSpPr>
        <p:spPr>
          <a:xfrm>
            <a:off x="360000" y="360000"/>
            <a:ext cx="9359640" cy="8996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pic>
        <p:nvPicPr>
          <p:cNvPr id="133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720" cy="7559640"/>
          </a:xfrm>
          <a:prstGeom prst="rect">
            <a:avLst/>
          </a:prstGeom>
          <a:ln>
            <a:noFill/>
          </a:ln>
        </p:spPr>
      </p:pic>
    </p:spTree>
  </p:cSld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extShape 1"/>
          <p:cNvSpPr txBox="1"/>
          <p:nvPr/>
        </p:nvSpPr>
        <p:spPr>
          <a:xfrm>
            <a:off x="360000" y="360000"/>
            <a:ext cx="9359640" cy="8996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IN" sz="4400" spc="-1" strike="noStrike">
                <a:latin typeface="Arial"/>
              </a:rPr>
              <a:t>VGG-16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135" name="TextShape 2"/>
          <p:cNvSpPr txBox="1"/>
          <p:nvPr/>
        </p:nvSpPr>
        <p:spPr>
          <a:xfrm>
            <a:off x="360000" y="1980000"/>
            <a:ext cx="9179640" cy="2232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36" name="TextShape 3"/>
          <p:cNvSpPr txBox="1"/>
          <p:nvPr/>
        </p:nvSpPr>
        <p:spPr>
          <a:xfrm>
            <a:off x="360000" y="4424400"/>
            <a:ext cx="9179640" cy="2232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pic>
        <p:nvPicPr>
          <p:cNvPr id="137" name="" descr=""/>
          <p:cNvPicPr/>
          <p:nvPr/>
        </p:nvPicPr>
        <p:blipFill>
          <a:blip r:embed="rId1"/>
          <a:stretch/>
        </p:blipFill>
        <p:spPr>
          <a:xfrm>
            <a:off x="0" y="1440000"/>
            <a:ext cx="10080360" cy="5371560"/>
          </a:xfrm>
          <a:prstGeom prst="rect">
            <a:avLst/>
          </a:prstGeom>
          <a:ln>
            <a:noFill/>
          </a:ln>
        </p:spPr>
      </p:pic>
    </p:spTree>
  </p:cSld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CustomShape 1"/>
          <p:cNvSpPr/>
          <p:nvPr/>
        </p:nvSpPr>
        <p:spPr>
          <a:xfrm>
            <a:off x="360000" y="360000"/>
            <a:ext cx="9359640" cy="899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>
              <a:lnSpc>
                <a:spcPct val="100000"/>
              </a:lnSpc>
            </a:pPr>
            <a:r>
              <a:rPr b="1" lang="en-IN" sz="3200" spc="-1" strike="noStrike">
                <a:solidFill>
                  <a:srgbClr val="ffffff"/>
                </a:solidFill>
                <a:latin typeface="Source Sans Pro Black"/>
              </a:rPr>
              <a:t>Classification vs Regression</a:t>
            </a:r>
            <a:endParaRPr b="0" lang="en-IN" sz="3200" spc="-1" strike="noStrike">
              <a:latin typeface="Arial"/>
            </a:endParaRPr>
          </a:p>
        </p:txBody>
      </p:sp>
      <p:pic>
        <p:nvPicPr>
          <p:cNvPr id="86" name="" descr=""/>
          <p:cNvPicPr/>
          <p:nvPr/>
        </p:nvPicPr>
        <p:blipFill>
          <a:blip r:embed="rId1"/>
          <a:stretch/>
        </p:blipFill>
        <p:spPr>
          <a:xfrm>
            <a:off x="1236600" y="2124000"/>
            <a:ext cx="7331040" cy="4067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CustomShape 1"/>
          <p:cNvSpPr/>
          <p:nvPr/>
        </p:nvSpPr>
        <p:spPr>
          <a:xfrm>
            <a:off x="360000" y="360000"/>
            <a:ext cx="9359640" cy="899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>
              <a:lnSpc>
                <a:spcPct val="100000"/>
              </a:lnSpc>
            </a:pPr>
            <a:r>
              <a:rPr b="1" lang="en-IN" sz="3200" spc="-1" strike="noStrike">
                <a:solidFill>
                  <a:srgbClr val="ffffff"/>
                </a:solidFill>
                <a:latin typeface="Source Sans Pro Black"/>
              </a:rPr>
              <a:t>Deep Learning</a:t>
            </a:r>
            <a:endParaRPr b="0" lang="en-IN" sz="3200" spc="-1" strike="noStrike">
              <a:latin typeface="Arial"/>
            </a:endParaRPr>
          </a:p>
        </p:txBody>
      </p:sp>
      <p:sp>
        <p:nvSpPr>
          <p:cNvPr id="88" name="CustomShape 2"/>
          <p:cNvSpPr/>
          <p:nvPr/>
        </p:nvSpPr>
        <p:spPr>
          <a:xfrm>
            <a:off x="360000" y="1980000"/>
            <a:ext cx="9179640" cy="4679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>
              <a:lnSpc>
                <a:spcPct val="100000"/>
              </a:lnSpc>
              <a:spcAft>
                <a:spcPts val="1142"/>
              </a:spcAft>
            </a:pPr>
            <a:r>
              <a:rPr b="1" lang="en-IN" sz="2600" spc="-1" strike="noStrike">
                <a:solidFill>
                  <a:srgbClr val="1c1c1c"/>
                </a:solidFill>
                <a:latin typeface="Source Sans Pro Semibold"/>
              </a:rPr>
              <a:t>FeedForward Neural Network</a:t>
            </a:r>
            <a:endParaRPr b="0" lang="en-IN" sz="2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2"/>
              </a:spcAft>
            </a:pPr>
            <a:r>
              <a:rPr b="1" lang="en-IN" sz="2600" spc="-1" strike="noStrike">
                <a:solidFill>
                  <a:srgbClr val="1c1c1c"/>
                </a:solidFill>
                <a:latin typeface="Source Sans Pro Semibold"/>
              </a:rPr>
              <a:t> </a:t>
            </a:r>
            <a:endParaRPr b="0" lang="en-IN" sz="2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2"/>
              </a:spcAft>
            </a:pPr>
            <a:r>
              <a:rPr b="1" lang="en-IN" sz="2600" spc="-1" strike="noStrike">
                <a:solidFill>
                  <a:srgbClr val="1c1c1c"/>
                </a:solidFill>
                <a:latin typeface="Source Sans Pro Semibold"/>
              </a:rPr>
              <a:t> </a:t>
            </a:r>
            <a:endParaRPr b="0" lang="en-IN" sz="2600" spc="-1" strike="noStrike">
              <a:latin typeface="Arial"/>
            </a:endParaRPr>
          </a:p>
        </p:txBody>
      </p:sp>
      <p:pic>
        <p:nvPicPr>
          <p:cNvPr id="89" name="" descr=""/>
          <p:cNvPicPr/>
          <p:nvPr/>
        </p:nvPicPr>
        <p:blipFill>
          <a:blip r:embed="rId1"/>
          <a:stretch/>
        </p:blipFill>
        <p:spPr>
          <a:xfrm>
            <a:off x="673920" y="2709000"/>
            <a:ext cx="4761720" cy="2942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Shape 1"/>
          <p:cNvSpPr txBox="1"/>
          <p:nvPr/>
        </p:nvSpPr>
        <p:spPr>
          <a:xfrm>
            <a:off x="360000" y="360000"/>
            <a:ext cx="9359640" cy="8996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IN" sz="4400" spc="-1" strike="noStrike">
                <a:latin typeface="Arial"/>
              </a:rPr>
              <a:t>Image Representation</a:t>
            </a:r>
            <a:endParaRPr b="0" lang="en-IN" sz="4400" spc="-1" strike="noStrike">
              <a:latin typeface="Arial"/>
            </a:endParaRPr>
          </a:p>
        </p:txBody>
      </p:sp>
      <p:pic>
        <p:nvPicPr>
          <p:cNvPr id="91" name="" descr=""/>
          <p:cNvPicPr/>
          <p:nvPr/>
        </p:nvPicPr>
        <p:blipFill>
          <a:blip r:embed="rId1"/>
          <a:stretch/>
        </p:blipFill>
        <p:spPr>
          <a:xfrm>
            <a:off x="1786320" y="1953360"/>
            <a:ext cx="6277680" cy="4382640"/>
          </a:xfrm>
          <a:prstGeom prst="rect">
            <a:avLst/>
          </a:prstGeom>
          <a:ln>
            <a:noFill/>
          </a:ln>
        </p:spPr>
      </p:pic>
    </p:spTree>
  </p:cSld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CustomShape 1"/>
          <p:cNvSpPr/>
          <p:nvPr/>
        </p:nvSpPr>
        <p:spPr>
          <a:xfrm>
            <a:off x="360000" y="360000"/>
            <a:ext cx="9359640" cy="899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>
              <a:lnSpc>
                <a:spcPct val="100000"/>
              </a:lnSpc>
            </a:pPr>
            <a:r>
              <a:rPr b="1" lang="en-IN" sz="3200" spc="-1" strike="noStrike">
                <a:solidFill>
                  <a:srgbClr val="ffffff"/>
                </a:solidFill>
                <a:latin typeface="Source Sans Pro Black"/>
              </a:rPr>
              <a:t>Image Classification </a:t>
            </a:r>
            <a:endParaRPr b="0" lang="en-IN" sz="3200" spc="-1" strike="noStrike">
              <a:latin typeface="Arial"/>
            </a:endParaRPr>
          </a:p>
        </p:txBody>
      </p:sp>
      <p:sp>
        <p:nvSpPr>
          <p:cNvPr id="93" name="CustomShape 2"/>
          <p:cNvSpPr/>
          <p:nvPr/>
        </p:nvSpPr>
        <p:spPr>
          <a:xfrm>
            <a:off x="360000" y="1980000"/>
            <a:ext cx="9179640" cy="4679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>
              <a:lnSpc>
                <a:spcPct val="100000"/>
              </a:lnSpc>
              <a:spcAft>
                <a:spcPts val="1142"/>
              </a:spcAft>
            </a:pPr>
            <a:r>
              <a:rPr b="1" lang="en-IN" sz="2600" spc="-1" strike="noStrike">
                <a:solidFill>
                  <a:srgbClr val="1c1c1c"/>
                </a:solidFill>
                <a:latin typeface="Source Sans Pro Semibold"/>
              </a:rPr>
              <a:t>Let us restrict our discussion to the problem of Image Classification.</a:t>
            </a:r>
            <a:endParaRPr b="0" lang="en-IN" sz="2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2"/>
              </a:spcAft>
            </a:pPr>
            <a:r>
              <a:rPr b="1" lang="en-IN" sz="2600" spc="-1" strike="noStrike">
                <a:solidFill>
                  <a:srgbClr val="1c1c1c"/>
                </a:solidFill>
                <a:latin typeface="Source Sans Pro Semibold"/>
              </a:rPr>
              <a:t> </a:t>
            </a:r>
            <a:endParaRPr b="0" lang="en-IN" sz="2600" spc="-1" strike="noStrike">
              <a:latin typeface="Arial"/>
            </a:endParaRPr>
          </a:p>
        </p:txBody>
      </p:sp>
      <p:pic>
        <p:nvPicPr>
          <p:cNvPr id="94" name="" descr=""/>
          <p:cNvPicPr/>
          <p:nvPr/>
        </p:nvPicPr>
        <p:blipFill>
          <a:blip r:embed="rId1"/>
          <a:stretch/>
        </p:blipFill>
        <p:spPr>
          <a:xfrm>
            <a:off x="1152000" y="2727720"/>
            <a:ext cx="7236720" cy="41119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CustomShape 1"/>
          <p:cNvSpPr/>
          <p:nvPr/>
        </p:nvSpPr>
        <p:spPr>
          <a:xfrm>
            <a:off x="360000" y="360000"/>
            <a:ext cx="9359640" cy="899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>
              <a:lnSpc>
                <a:spcPct val="100000"/>
              </a:lnSpc>
            </a:pPr>
            <a:r>
              <a:rPr b="1" lang="en-IN" sz="3200" spc="-1" strike="noStrike">
                <a:solidFill>
                  <a:srgbClr val="ffffff"/>
                </a:solidFill>
                <a:latin typeface="Source Sans Pro Black"/>
              </a:rPr>
              <a:t>Problems with Feed Forward Approach</a:t>
            </a:r>
            <a:endParaRPr b="0" lang="en-IN" sz="3200" spc="-1" strike="noStrike">
              <a:latin typeface="Arial"/>
            </a:endParaRPr>
          </a:p>
        </p:txBody>
      </p:sp>
      <p:sp>
        <p:nvSpPr>
          <p:cNvPr id="96" name="CustomShape 2"/>
          <p:cNvSpPr/>
          <p:nvPr/>
        </p:nvSpPr>
        <p:spPr>
          <a:xfrm>
            <a:off x="360000" y="1980000"/>
            <a:ext cx="9179640" cy="4679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216000" indent="-215640">
              <a:lnSpc>
                <a:spcPct val="100000"/>
              </a:lnSpc>
              <a:spcAft>
                <a:spcPts val="114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IN" sz="2600" spc="-1" strike="noStrike">
                <a:solidFill>
                  <a:srgbClr val="1c1c1c"/>
                </a:solidFill>
                <a:latin typeface="Source Sans Pro Semibold"/>
              </a:rPr>
              <a:t>Loss of Spatial Representation</a:t>
            </a:r>
            <a:endParaRPr b="0" lang="en-IN" sz="26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spcAft>
                <a:spcPts val="114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IN" sz="2600" spc="-1" strike="noStrike">
                <a:solidFill>
                  <a:srgbClr val="1c1c1c"/>
                </a:solidFill>
                <a:latin typeface="Source Sans Pro Semibold"/>
              </a:rPr>
              <a:t>Large number of parameters</a:t>
            </a:r>
            <a:endParaRPr b="0" lang="en-IN" sz="26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spcAft>
                <a:spcPts val="114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IN" sz="2600" spc="-1" strike="noStrike">
                <a:solidFill>
                  <a:srgbClr val="1c1c1c"/>
                </a:solidFill>
                <a:latin typeface="Source Sans Pro Semibold"/>
              </a:rPr>
              <a:t>Not all features in the image are relevant for the task</a:t>
            </a:r>
            <a:endParaRPr b="0" lang="en-IN" sz="26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spcAft>
                <a:spcPts val="114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IN" sz="2600" spc="-1" strike="noStrike">
                <a:solidFill>
                  <a:srgbClr val="1c1c1c"/>
                </a:solidFill>
                <a:latin typeface="Source Sans Pro Semibold"/>
              </a:rPr>
              <a:t>Curse of Dimensionality</a:t>
            </a:r>
            <a:endParaRPr b="0" lang="en-IN" sz="2600" spc="-1" strike="noStrike">
              <a:latin typeface="Arial"/>
            </a:endParaRPr>
          </a:p>
        </p:txBody>
      </p:sp>
    </p:spTree>
  </p:cSld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CustomShape 1"/>
          <p:cNvSpPr/>
          <p:nvPr/>
        </p:nvSpPr>
        <p:spPr>
          <a:xfrm>
            <a:off x="360000" y="360000"/>
            <a:ext cx="9359640" cy="899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>
              <a:lnSpc>
                <a:spcPct val="100000"/>
              </a:lnSpc>
            </a:pPr>
            <a:r>
              <a:rPr b="1" lang="en-IN" sz="3200" spc="-1" strike="noStrike">
                <a:solidFill>
                  <a:srgbClr val="ffffff"/>
                </a:solidFill>
                <a:latin typeface="Source Sans Pro Black"/>
              </a:rPr>
              <a:t>Convolutions</a:t>
            </a:r>
            <a:endParaRPr b="0" lang="en-IN" sz="3200" spc="-1" strike="noStrike">
              <a:latin typeface="Arial"/>
            </a:endParaRPr>
          </a:p>
        </p:txBody>
      </p:sp>
      <p:pic>
        <p:nvPicPr>
          <p:cNvPr id="98" name="" descr=""/>
          <p:cNvPicPr/>
          <p:nvPr/>
        </p:nvPicPr>
        <p:blipFill>
          <a:blip r:embed="rId1"/>
          <a:stretch/>
        </p:blipFill>
        <p:spPr>
          <a:xfrm>
            <a:off x="1725480" y="1800000"/>
            <a:ext cx="6410160" cy="4679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3" dur="indefinite" restart="never" nodeType="tmRoot">
          <p:childTnLst>
            <p:seq>
              <p:cTn id="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CustomShape 1"/>
          <p:cNvSpPr/>
          <p:nvPr/>
        </p:nvSpPr>
        <p:spPr>
          <a:xfrm>
            <a:off x="360000" y="360000"/>
            <a:ext cx="9359640" cy="899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>
              <a:lnSpc>
                <a:spcPct val="100000"/>
              </a:lnSpc>
            </a:pPr>
            <a:r>
              <a:rPr b="1" lang="en-IN" sz="3200" spc="-1" strike="noStrike">
                <a:solidFill>
                  <a:srgbClr val="ffffff"/>
                </a:solidFill>
                <a:latin typeface="Source Sans Pro Black"/>
              </a:rPr>
              <a:t>Convolution Filters/Kernels</a:t>
            </a:r>
            <a:endParaRPr b="0" lang="en-IN" sz="3200" spc="-1" strike="noStrike">
              <a:latin typeface="Arial"/>
            </a:endParaRPr>
          </a:p>
        </p:txBody>
      </p:sp>
      <p:sp>
        <p:nvSpPr>
          <p:cNvPr id="100" name="CustomShape 2"/>
          <p:cNvSpPr/>
          <p:nvPr/>
        </p:nvSpPr>
        <p:spPr>
          <a:xfrm>
            <a:off x="360000" y="1980000"/>
            <a:ext cx="9179640" cy="4679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01" name="" descr=""/>
          <p:cNvPicPr/>
          <p:nvPr/>
        </p:nvPicPr>
        <p:blipFill>
          <a:blip r:embed="rId1"/>
          <a:stretch/>
        </p:blipFill>
        <p:spPr>
          <a:xfrm>
            <a:off x="831960" y="1800000"/>
            <a:ext cx="8095680" cy="42760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5" dur="indefinite" restart="never" nodeType="tmRoot">
          <p:childTnLst>
            <p:seq>
              <p:cTn id="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42</TotalTime>
  <Application>LibreOffice/6.0.7.3$Linux_X86_64 LibreOffice_project/00m0$Build-3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2020-02-08T07:11:13Z</dcterms:created>
  <dc:creator/>
  <dc:description/>
  <dc:language>en-IN</dc:language>
  <cp:lastModifiedBy/>
  <dcterms:modified xsi:type="dcterms:W3CDTF">2020-02-08T17:50:52Z</dcterms:modified>
  <cp:revision>4</cp:revision>
  <dc:subject/>
  <dc:title>Alizarin</dc:title>
</cp:coreProperties>
</file>